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AC651-FD37-4398-A5E4-B19E016B7E1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20482-F1BA-4D14-8400-26A612CF3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0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1D0B2-DB53-4AD8-827A-E277D80A83D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5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7E0E-9DC7-4416-89BF-CA3D52BAC4C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ABA-10D0-4A06-9F46-E43B9B9B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3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7E0E-9DC7-4416-89BF-CA3D52BAC4C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ABA-10D0-4A06-9F46-E43B9B9B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6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7E0E-9DC7-4416-89BF-CA3D52BAC4C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ABA-10D0-4A06-9F46-E43B9B9B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5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7E0E-9DC7-4416-89BF-CA3D52BAC4C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ABA-10D0-4A06-9F46-E43B9B9B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2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7E0E-9DC7-4416-89BF-CA3D52BAC4C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ABA-10D0-4A06-9F46-E43B9B9B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4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7E0E-9DC7-4416-89BF-CA3D52BAC4C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ABA-10D0-4A06-9F46-E43B9B9B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9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7E0E-9DC7-4416-89BF-CA3D52BAC4C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ABA-10D0-4A06-9F46-E43B9B9B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2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7E0E-9DC7-4416-89BF-CA3D52BAC4C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ABA-10D0-4A06-9F46-E43B9B9B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2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7E0E-9DC7-4416-89BF-CA3D52BAC4C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ABA-10D0-4A06-9F46-E43B9B9B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7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7E0E-9DC7-4416-89BF-CA3D52BAC4C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ABA-10D0-4A06-9F46-E43B9B9B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9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7E0E-9DC7-4416-89BF-CA3D52BAC4C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ABA-10D0-4A06-9F46-E43B9B9B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4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7E0E-9DC7-4416-89BF-CA3D52BAC4C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40ABA-10D0-4A06-9F46-E43B9B9B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5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162894" y="4557355"/>
            <a:ext cx="2865786" cy="46166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defTabSz="914293"/>
            <a:r>
              <a:rPr lang="en-US" sz="2400" b="1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ENABLING SYSTEMS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76188" y="5010836"/>
            <a:ext cx="8720163" cy="794687"/>
            <a:chOff x="-44767" y="4787856"/>
            <a:chExt cx="8720163" cy="794687"/>
          </a:xfrm>
          <a:solidFill>
            <a:schemeClr val="tx2">
              <a:lumMod val="75000"/>
            </a:schemeClr>
          </a:solidFill>
        </p:grpSpPr>
        <p:sp>
          <p:nvSpPr>
            <p:cNvPr id="32" name="Rectangle 31"/>
            <p:cNvSpPr/>
            <p:nvPr/>
          </p:nvSpPr>
          <p:spPr>
            <a:xfrm>
              <a:off x="5417846" y="4796041"/>
              <a:ext cx="1295400" cy="73118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93"/>
              <a:r>
                <a:rPr lang="en-US" sz="1600" b="1" dirty="0">
                  <a:solidFill>
                    <a:prstClr val="white"/>
                  </a:solidFill>
                </a:rPr>
                <a:t>Content Teams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72400" y="4826858"/>
              <a:ext cx="1312046" cy="73118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93"/>
              <a:r>
                <a:rPr lang="en-US" sz="1600" b="1" dirty="0">
                  <a:solidFill>
                    <a:prstClr val="white"/>
                  </a:solidFill>
                </a:rPr>
                <a:t>Instructional Coaching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-44767" y="4787856"/>
              <a:ext cx="1295400" cy="73118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93"/>
              <a:r>
                <a:rPr lang="en-US" sz="1600" b="1" dirty="0">
                  <a:solidFill>
                    <a:prstClr val="white"/>
                  </a:solidFill>
                </a:rPr>
                <a:t>Data-Driven</a:t>
              </a:r>
            </a:p>
            <a:p>
              <a:pPr algn="ctr" defTabSz="914293"/>
              <a:r>
                <a:rPr lang="en-US" sz="1600" b="1" dirty="0">
                  <a:solidFill>
                    <a:prstClr val="white"/>
                  </a:solidFill>
                </a:rPr>
                <a:t>Instruction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246646" y="4796041"/>
              <a:ext cx="1428750" cy="73118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93"/>
              <a:r>
                <a:rPr lang="en-US" sz="1600" b="1" dirty="0">
                  <a:solidFill>
                    <a:prstClr val="white"/>
                  </a:solidFill>
                </a:rPr>
                <a:t>Workshops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760246" y="4796041"/>
              <a:ext cx="1295400" cy="78650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93"/>
              <a:r>
                <a:rPr lang="en-US" sz="1600" b="1" dirty="0">
                  <a:solidFill>
                    <a:prstClr val="white"/>
                  </a:solidFill>
                </a:rPr>
                <a:t>Progress Monitoring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81650" y="5730114"/>
            <a:ext cx="1861908" cy="95409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Curriculum Internalization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LASW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prstClr val="black"/>
                </a:solidFill>
              </a:rPr>
              <a:t>Teachbacks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4650" y="2195156"/>
            <a:ext cx="3314700" cy="461653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defTabSz="914293"/>
            <a:r>
              <a:rPr lang="en-US" sz="2400" b="1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INSTRUCTIONAL DESIGN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62024" y="2656820"/>
            <a:ext cx="7239000" cy="762000"/>
            <a:chOff x="838200" y="785098"/>
            <a:chExt cx="6261348" cy="762000"/>
          </a:xfrm>
          <a:solidFill>
            <a:schemeClr val="accent6">
              <a:lumMod val="75000"/>
            </a:schemeClr>
          </a:solidFill>
        </p:grpSpPr>
        <p:sp>
          <p:nvSpPr>
            <p:cNvPr id="6" name="Rectangle 5"/>
            <p:cNvSpPr/>
            <p:nvPr/>
          </p:nvSpPr>
          <p:spPr>
            <a:xfrm>
              <a:off x="838200" y="785098"/>
              <a:ext cx="1828800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93"/>
              <a:r>
                <a:rPr lang="en-US" b="1" dirty="0">
                  <a:solidFill>
                    <a:prstClr val="white"/>
                  </a:solidFill>
                </a:rPr>
                <a:t>Methods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0" y="785098"/>
              <a:ext cx="1894460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93"/>
              <a:r>
                <a:rPr lang="en-US" b="1" dirty="0">
                  <a:solidFill>
                    <a:prstClr val="white"/>
                  </a:solidFill>
                </a:rPr>
                <a:t>Time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0" y="785098"/>
              <a:ext cx="1765548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93"/>
              <a:r>
                <a:rPr lang="en-US" sz="1780" b="1" dirty="0">
                  <a:solidFill>
                    <a:prstClr val="white"/>
                  </a:solidFill>
                </a:rPr>
                <a:t>Standards, Curriculum &amp; Assessment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14400" y="3445372"/>
            <a:ext cx="2714624" cy="1600426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Close Reading 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Guided Reading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Vocabulary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Writing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Conceptual Understanding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CGI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05524" y="3418820"/>
            <a:ext cx="2676068" cy="138498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Wheatley – ELA  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Eureka Math 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STEP (Step out by 3</a:t>
            </a:r>
            <a:r>
              <a:rPr lang="en-US" sz="1400" baseline="30000" dirty="0">
                <a:solidFill>
                  <a:prstClr val="black"/>
                </a:solidFill>
              </a:rPr>
              <a:t>rd</a:t>
            </a:r>
            <a:r>
              <a:rPr lang="en-US" sz="1400" dirty="0">
                <a:solidFill>
                  <a:prstClr val="black"/>
                </a:solidFill>
              </a:rPr>
              <a:t> grade)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ACT Aligned HS interims</a:t>
            </a:r>
          </a:p>
          <a:p>
            <a:pPr defTabSz="914293"/>
            <a:endParaRPr lang="en-US" sz="1400" dirty="0">
              <a:solidFill>
                <a:prstClr val="black"/>
              </a:solidFill>
            </a:endParaRPr>
          </a:p>
          <a:p>
            <a:pPr defTabSz="914293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96965" y="3445372"/>
            <a:ext cx="2731717" cy="138498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285717" indent="-168255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3-5 hours for literacy (ES/MS)</a:t>
            </a:r>
          </a:p>
          <a:p>
            <a:pPr marL="285717" indent="-168255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100 </a:t>
            </a:r>
            <a:r>
              <a:rPr lang="en-US" sz="1400" dirty="0" err="1">
                <a:solidFill>
                  <a:prstClr val="black"/>
                </a:solidFill>
              </a:rPr>
              <a:t>mins</a:t>
            </a:r>
            <a:r>
              <a:rPr lang="en-US" sz="1400" dirty="0">
                <a:solidFill>
                  <a:prstClr val="black"/>
                </a:solidFill>
              </a:rPr>
              <a:t>. eyes on text</a:t>
            </a:r>
          </a:p>
          <a:p>
            <a:pPr marL="285717" indent="-168255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100+ mins math</a:t>
            </a:r>
          </a:p>
          <a:p>
            <a:pPr marL="285717" indent="-168255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45+ mins re-teaching /extension</a:t>
            </a:r>
          </a:p>
          <a:p>
            <a:pPr defTabSz="914293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"/>
            <a:ext cx="9144000" cy="52322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 defTabSz="914293"/>
            <a:r>
              <a:rPr lang="en-US" sz="2800" b="1" i="1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ACADEMIC STRATEGIES PYRAMID</a:t>
            </a:r>
            <a:endParaRPr lang="en-US" sz="2800" b="1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7600" y="5791200"/>
            <a:ext cx="1924050" cy="95409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indent="1588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   Standards  Mastery</a:t>
            </a:r>
          </a:p>
          <a:p>
            <a:pPr indent="1588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   LASW</a:t>
            </a:r>
          </a:p>
          <a:p>
            <a:pPr indent="1588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   Observation &amp; Planning Feedback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2400" y="5715000"/>
            <a:ext cx="1752600" cy="141576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indent="1588" defTabSz="91429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 Daily &amp; weekly scheduled time &amp; structures</a:t>
            </a:r>
          </a:p>
          <a:p>
            <a:pPr indent="1588" defTabSz="91429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 Dept. Data Reviews</a:t>
            </a:r>
          </a:p>
          <a:p>
            <a:pPr indent="1588" defTabSz="91429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 School  &amp; Regional Data Reviews</a:t>
            </a:r>
          </a:p>
          <a:p>
            <a:pPr indent="1588" defTabSz="914293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28800" y="5830670"/>
            <a:ext cx="1596957" cy="138498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O3s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Leadership team meetings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Walkthroughs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</a:endParaRP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5105" y="447020"/>
            <a:ext cx="4033791" cy="46166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 defTabSz="914293"/>
            <a:r>
              <a:rPr lang="en-US" sz="2400" b="1" u="sng" dirty="0">
                <a:solidFill>
                  <a:prstClr val="black">
                    <a:lumMod val="50000"/>
                    <a:lumOff val="50000"/>
                  </a:prstClr>
                </a:solidFill>
              </a:rPr>
              <a:t>COLLEGE READY GOALS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04323" y="897293"/>
            <a:ext cx="2185282" cy="4527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 defTabSz="914293"/>
            <a:r>
              <a:rPr lang="en-US" sz="1600" b="1" dirty="0">
                <a:solidFill>
                  <a:prstClr val="white"/>
                </a:solidFill>
              </a:rPr>
              <a:t>Academic Standards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24400" y="1331905"/>
            <a:ext cx="4228570" cy="95409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ACT (+21/+24) 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Rec. AP (90% part./50% pass)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State Tests (PARCC, SB,  STAAR, etc.)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MAP (+75</a:t>
            </a:r>
            <a:r>
              <a:rPr lang="en-US" sz="1400" baseline="30000" dirty="0">
                <a:solidFill>
                  <a:prstClr val="black"/>
                </a:solidFill>
              </a:rPr>
              <a:t>th</a:t>
            </a:r>
            <a:r>
              <a:rPr lang="en-US" sz="1400" dirty="0">
                <a:solidFill>
                  <a:prstClr val="black"/>
                </a:solidFill>
              </a:rPr>
              <a:t> percentile)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10459" y="1350029"/>
            <a:ext cx="2481446" cy="95410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Common Core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College  Readiness Standards</a:t>
            </a:r>
          </a:p>
          <a:p>
            <a:pPr defTabSz="914293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86650" y="5730114"/>
            <a:ext cx="1504950" cy="73865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Regional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School </a:t>
            </a:r>
          </a:p>
          <a:p>
            <a:pPr marL="285717" indent="-285717" defTabSz="91429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Department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761970" y="918865"/>
            <a:ext cx="2185282" cy="4527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 defTabSz="914293"/>
            <a:r>
              <a:rPr lang="en-US" sz="1600" b="1" dirty="0">
                <a:solidFill>
                  <a:prstClr val="white"/>
                </a:solidFill>
              </a:rPr>
              <a:t>Metrics</a:t>
            </a:r>
          </a:p>
        </p:txBody>
      </p:sp>
      <p:pic>
        <p:nvPicPr>
          <p:cNvPr id="37" name="Picture 36" descr="KIPP logo.pn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97" y="118145"/>
            <a:ext cx="990600" cy="28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7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9999</TotalTime>
  <Words>160</Words>
  <Application>Microsoft Office PowerPoint</Application>
  <PresentationFormat>On-screen Show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Levin</dc:creator>
  <cp:lastModifiedBy>Claire Babilonia</cp:lastModifiedBy>
  <cp:revision>5</cp:revision>
  <dcterms:created xsi:type="dcterms:W3CDTF">2016-05-18T13:55:31Z</dcterms:created>
  <dcterms:modified xsi:type="dcterms:W3CDTF">2016-08-22T20:53:28Z</dcterms:modified>
</cp:coreProperties>
</file>